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0" r:id="rId4"/>
  </p:sldMasterIdLst>
  <p:notesMasterIdLst>
    <p:notesMasterId r:id="rId15"/>
  </p:notesMasterIdLst>
  <p:handoutMasterIdLst>
    <p:handoutMasterId r:id="rId16"/>
  </p:handoutMasterIdLst>
  <p:sldIdLst>
    <p:sldId id="257" r:id="rId5"/>
    <p:sldId id="270" r:id="rId6"/>
    <p:sldId id="262" r:id="rId7"/>
    <p:sldId id="269" r:id="rId8"/>
    <p:sldId id="263" r:id="rId9"/>
    <p:sldId id="264" r:id="rId10"/>
    <p:sldId id="265" r:id="rId11"/>
    <p:sldId id="266" r:id="rId12"/>
    <p:sldId id="271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58" d="100"/>
          <a:sy n="58" d="100"/>
        </p:scale>
        <p:origin x="792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208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 dirty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818E0FB-B4F7-4110-916F-F4E625426B33}" type="datetime1">
              <a:rPr lang="pl-PL" smtClean="0"/>
              <a:t>16.04.2020</a:t>
            </a:fld>
            <a:endParaRPr lang="pl-PL" dirty="0"/>
          </a:p>
        </p:txBody>
      </p:sp>
      <p:sp>
        <p:nvSpPr>
          <p:cNvPr id="4" name="Stopka — symbol zastępcz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 dirty="0"/>
          </a:p>
        </p:txBody>
      </p:sp>
      <p:sp>
        <p:nvSpPr>
          <p:cNvPr id="5" name="Numer slajdu — symbol zastępcz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06BD15E-A83F-499B-AE2F-72149146BFF5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283393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główek — symbol zastępcz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l-PL" noProof="0" dirty="0"/>
          </a:p>
        </p:txBody>
      </p:sp>
      <p:sp>
        <p:nvSpPr>
          <p:cNvPr id="3" name="Data — symbol zastępcz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CB3C0D3-7519-46DB-9424-9FEECC041E26}" type="datetime1">
              <a:rPr lang="pl-PL" noProof="0" smtClean="0"/>
              <a:t>16.04.2020</a:t>
            </a:fld>
            <a:endParaRPr lang="pl-PL" noProof="0" dirty="0"/>
          </a:p>
        </p:txBody>
      </p:sp>
      <p:sp>
        <p:nvSpPr>
          <p:cNvPr id="4" name="Obraz slajdu — symbol zastępcz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l-PL" noProof="0" dirty="0"/>
          </a:p>
        </p:txBody>
      </p:sp>
      <p:sp>
        <p:nvSpPr>
          <p:cNvPr id="5" name="Notatki — symbol zastępcz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l-PL" noProof="0" dirty="0"/>
              <a:t>Kliknij, aby edytować style wzorca tekstu</a:t>
            </a:r>
          </a:p>
          <a:p>
            <a:pPr lvl="1" rtl="0"/>
            <a:r>
              <a:rPr lang="pl-PL" noProof="0" dirty="0"/>
              <a:t>Drugi poziom</a:t>
            </a:r>
          </a:p>
          <a:p>
            <a:pPr lvl="2" rtl="0"/>
            <a:r>
              <a:rPr lang="pl-PL" noProof="0" dirty="0"/>
              <a:t>Trzeci poziom</a:t>
            </a:r>
          </a:p>
          <a:p>
            <a:pPr lvl="3" rtl="0"/>
            <a:r>
              <a:rPr lang="pl-PL" noProof="0" dirty="0"/>
              <a:t>Czwarty poziom</a:t>
            </a:r>
          </a:p>
          <a:p>
            <a:pPr lvl="4" rtl="0"/>
            <a:r>
              <a:rPr lang="pl-PL" noProof="0" dirty="0"/>
              <a:t>Piąty poziom</a:t>
            </a: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l-PL" noProof="0" dirty="0"/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BD6FFF6-EFF5-46FA-B62C-F141E1274D59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7556670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raz slajdu — symbol zastępcz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atki — symbol zastępcz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l-PL" dirty="0"/>
          </a:p>
        </p:txBody>
      </p:sp>
      <p:sp>
        <p:nvSpPr>
          <p:cNvPr id="4" name="Numer slajdu — symbol zastępczy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4BD6FFF6-EFF5-46FA-B62C-F141E1274D59}" type="slidenum">
              <a:rPr lang="pl-PL" smtClean="0"/>
              <a:t>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05229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pPr rtl="0"/>
            <a:fld id="{3CFC6986-B54D-4B33-B1E7-9C8BC0C14A9A}" type="datetime1">
              <a:rPr lang="pl-PL" noProof="0" smtClean="0"/>
              <a:t>16.04.2020</a:t>
            </a:fld>
            <a:endParaRPr lang="pl-PL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pPr rtl="0"/>
            <a:fld id="{401CF334-2D5C-4859-84A6-CA7E6E43FAEB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116403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E99F6B3-7BAA-4CE9-A958-C9AB3CD5E214}" type="datetime1">
              <a:rPr lang="pl-PL" noProof="0" smtClean="0"/>
              <a:t>16.04.2020</a:t>
            </a:fld>
            <a:endParaRPr lang="pl-PL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pl-PL" noProof="0" smtClean="0"/>
              <a:pPr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20435642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E99F6B3-7BAA-4CE9-A958-C9AB3CD5E214}" type="datetime1">
              <a:rPr lang="pl-PL" noProof="0" smtClean="0"/>
              <a:t>16.04.2020</a:t>
            </a:fld>
            <a:endParaRPr lang="pl-PL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pl-PL" noProof="0" smtClean="0"/>
              <a:pPr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51533123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E99F6B3-7BAA-4CE9-A958-C9AB3CD5E214}" type="datetime1">
              <a:rPr lang="pl-PL" noProof="0" smtClean="0"/>
              <a:t>16.04.2020</a:t>
            </a:fld>
            <a:endParaRPr lang="pl-PL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pl-PL" noProof="0" smtClean="0"/>
              <a:pPr/>
              <a:t>‹#›</a:t>
            </a:fld>
            <a:endParaRPr lang="pl-PL" noProof="0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690904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E99F6B3-7BAA-4CE9-A958-C9AB3CD5E214}" type="datetime1">
              <a:rPr lang="pl-PL" noProof="0" smtClean="0"/>
              <a:t>16.04.2020</a:t>
            </a:fld>
            <a:endParaRPr lang="pl-PL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pl-PL" noProof="0" smtClean="0"/>
              <a:pPr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1047254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E99F6B3-7BAA-4CE9-A958-C9AB3CD5E214}" type="datetime1">
              <a:rPr lang="pl-PL" noProof="0" smtClean="0"/>
              <a:t>16.04.2020</a:t>
            </a:fld>
            <a:endParaRPr lang="pl-PL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pl-PL" noProof="0" smtClean="0"/>
              <a:pPr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1541848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E99F6B3-7BAA-4CE9-A958-C9AB3CD5E214}" type="datetime1">
              <a:rPr lang="pl-PL" noProof="0" smtClean="0"/>
              <a:t>16.04.2020</a:t>
            </a:fld>
            <a:endParaRPr lang="pl-PL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pl-PL" noProof="0" smtClean="0"/>
              <a:pPr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93365485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A03374B-0C1F-4440-A46D-2EBCBBF553FA}" type="datetime1">
              <a:rPr lang="pl-PL" noProof="0" smtClean="0"/>
              <a:t>16.04.2020</a:t>
            </a:fld>
            <a:endParaRPr lang="pl-PL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2758184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A8671D0-97AA-4D09-8C6F-031DB381008C}" type="datetime1">
              <a:rPr lang="pl-PL" noProof="0" smtClean="0"/>
              <a:t>16.04.2020</a:t>
            </a:fld>
            <a:endParaRPr lang="pl-PL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402805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AFE1088-7B8B-4931-AF85-94F8A2D58639}" type="datetime1">
              <a:rPr lang="pl-PL" noProof="0" smtClean="0"/>
              <a:t>16.04.2020</a:t>
            </a:fld>
            <a:endParaRPr lang="pl-PL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2226857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98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4D33D06-B84B-495B-812C-F06DC68514DD}" type="datetime1">
              <a:rPr lang="pl-PL" noProof="0" smtClean="0"/>
              <a:t>16.04.2020</a:t>
            </a:fld>
            <a:endParaRPr lang="pl-PL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507282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F713DFA-301C-4112-B323-F8F9161895FE}" type="datetime1">
              <a:rPr lang="pl-PL" noProof="0" smtClean="0"/>
              <a:t>16.04.2020</a:t>
            </a:fld>
            <a:endParaRPr lang="pl-PL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124017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BBF73F6-C92D-4912-B6D1-CC0C1BE73EA4}" type="datetime1">
              <a:rPr lang="pl-PL" noProof="0" smtClean="0"/>
              <a:t>16.04.2020</a:t>
            </a:fld>
            <a:endParaRPr lang="pl-PL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4037328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A8F429A-CEA4-4064-A3EF-43BD139437C7}" type="datetime1">
              <a:rPr lang="pl-PL" noProof="0" smtClean="0"/>
              <a:t>16.04.2020</a:t>
            </a:fld>
            <a:endParaRPr lang="pl-PL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2751998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C45AAC0-185E-4242-AFBB-B26C12CAEF03}" type="datetime1">
              <a:rPr lang="pl-PL" noProof="0" smtClean="0"/>
              <a:t>16.04.2020</a:t>
            </a:fld>
            <a:endParaRPr lang="pl-PL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586317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3D9B8F3-8F65-411D-9203-482A047BBABE}" type="datetime1">
              <a:rPr lang="pl-PL" noProof="0" smtClean="0"/>
              <a:t>16.04.2020</a:t>
            </a:fld>
            <a:endParaRPr lang="pl-PL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3374059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D02CE59-CF50-452D-9032-89E797E852EF}" type="datetime1">
              <a:rPr lang="pl-PL" noProof="0" smtClean="0"/>
              <a:t>16.04.2020</a:t>
            </a:fld>
            <a:endParaRPr lang="pl-PL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pl-PL" noProof="0" smtClean="0"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1037275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CE99F6B3-7BAA-4CE9-A958-C9AB3CD5E214}" type="datetime1">
              <a:rPr lang="pl-PL" noProof="0" smtClean="0"/>
              <a:t>16.04.2020</a:t>
            </a:fld>
            <a:endParaRPr lang="pl-PL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pl-PL" noProof="0"/>
              <a:t>Dodaj stopkę</a:t>
            </a:r>
            <a:endParaRPr lang="pl-PL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01CF334-2D5C-4859-84A6-CA7E6E43FAEB}" type="slidenum">
              <a:rPr lang="pl-PL" noProof="0" smtClean="0"/>
              <a:pPr/>
              <a:t>‹#›</a:t>
            </a:fld>
            <a:endParaRPr lang="pl-PL" noProof="0" dirty="0"/>
          </a:p>
        </p:txBody>
      </p:sp>
    </p:spTree>
    <p:extLst>
      <p:ext uri="{BB962C8B-B14F-4D97-AF65-F5344CB8AC3E}">
        <p14:creationId xmlns:p14="http://schemas.microsoft.com/office/powerpoint/2010/main" val="14928329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7512" userDrawn="1">
          <p15:clr>
            <a:srgbClr val="F26B43"/>
          </p15:clr>
        </p15:guide>
        <p15:guide id="4" pos="1176" userDrawn="1">
          <p15:clr>
            <a:srgbClr val="F26B43"/>
          </p15:clr>
        </p15:guide>
        <p15:guide id="5" orient="horz" pos="3936" userDrawn="1">
          <p15:clr>
            <a:srgbClr val="F26B43"/>
          </p15:clr>
        </p15:guide>
        <p15:guide id="6" orient="horz" pos="888" userDrawn="1">
          <p15:clr>
            <a:srgbClr val="F26B43"/>
          </p15:clr>
        </p15:guide>
        <p15:guide id="7" orient="horz" pos="16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910080" y="1179704"/>
            <a:ext cx="9875520" cy="3292542"/>
          </a:xfrm>
        </p:spPr>
        <p:txBody>
          <a:bodyPr rtlCol="0">
            <a:normAutofit/>
          </a:bodyPr>
          <a:lstStyle/>
          <a:p>
            <a:r>
              <a:rPr lang="pl-PL" dirty="0"/>
              <a:t>JAK POMÓC DZIECKU</a:t>
            </a:r>
            <a:br>
              <a:rPr lang="pl-PL" dirty="0"/>
            </a:br>
            <a:r>
              <a:rPr lang="pl-PL" dirty="0"/>
              <a:t>radzić sobie ze stresem </a:t>
            </a:r>
            <a:br>
              <a:rPr lang="pl-PL" dirty="0"/>
            </a:br>
            <a:r>
              <a:rPr lang="pl-PL" dirty="0"/>
              <a:t>i trudnymi emocjami w czasie pandemii 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 flipV="1">
            <a:off x="1910080" y="4472246"/>
            <a:ext cx="9875520" cy="232757"/>
          </a:xfrm>
        </p:spPr>
        <p:txBody>
          <a:bodyPr rtlCol="0">
            <a:normAutofit fontScale="40000" lnSpcReduction="20000"/>
          </a:bodyPr>
          <a:lstStyle/>
          <a:p>
            <a:pPr rtl="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339041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fade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592E1C-479B-40F3-910C-4DD14A3C9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Szukaj pomocy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596EF0-6252-41C8-B6F6-DF50CC04A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Największym wsparciem dla Twojego dziecka jesteś Ty. Większość trudnych sytuacji i emocji jesteście w stanie opanować dzięki wzajemnej pomocy. Jednak jeżeli Ty lub ktoś z Twojej rodziny czuje bardzo nasilony lęk przed chorobą lub śmiercią, doświadcza poważnych zaburzeń snu lub napadów paniki, martwi się tak bardzo, że nie jest w stanie skupić się na żadnej codziennej aktywności skonsultuj się z psychologiem, psychoterapeutą lub psychiatrą.</a:t>
            </a:r>
          </a:p>
          <a:p>
            <a:r>
              <a:rPr lang="pl-PL" dirty="0"/>
              <a:t>Wielu psychologów i terapeutów prowadzi konsultacje online.</a:t>
            </a:r>
          </a:p>
        </p:txBody>
      </p:sp>
    </p:spTree>
    <p:extLst>
      <p:ext uri="{BB962C8B-B14F-4D97-AF65-F5344CB8AC3E}">
        <p14:creationId xmlns:p14="http://schemas.microsoft.com/office/powerpoint/2010/main" val="1341213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F2ECFD4F-C642-4716-9B2E-6B9C3E7C92B8}"/>
              </a:ext>
            </a:extLst>
          </p:cNvPr>
          <p:cNvSpPr/>
          <p:nvPr/>
        </p:nvSpPr>
        <p:spPr>
          <a:xfrm>
            <a:off x="1546167" y="598516"/>
            <a:ext cx="9676015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000" dirty="0"/>
              <a:t>Drodzy Rodzice!  </a:t>
            </a:r>
          </a:p>
          <a:p>
            <a:r>
              <a:rPr lang="pl-PL" sz="4000" dirty="0"/>
              <a:t>W tym trudnym czasie wszyscy stanęliśmy przed nowymi wyzwaniami. Niespodziewanie, z dnia na dzień, zmieniło się życie nas wszystkich. Nie każdy potrafi poradzić sobie z sytuacją zamknięcia w domu. Wielu narzeka, ale… </a:t>
            </a:r>
          </a:p>
          <a:p>
            <a:r>
              <a:rPr lang="pl-PL" sz="4000" dirty="0"/>
              <a:t>warto wykorzystać ten czas na budowanie relacji ze swoimi dziećmi. Zróbcie to, na co często brakowało czasu! </a:t>
            </a:r>
          </a:p>
        </p:txBody>
      </p:sp>
    </p:spTree>
    <p:extLst>
      <p:ext uri="{BB962C8B-B14F-4D97-AF65-F5344CB8AC3E}">
        <p14:creationId xmlns:p14="http://schemas.microsoft.com/office/powerpoint/2010/main" val="314094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89C192-48CE-4FE6-8E2D-3ACDD3A7A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Reakcja Dzieci na aktualną sytuację :</a:t>
            </a:r>
            <a:br>
              <a:rPr lang="pl-PL" dirty="0"/>
            </a:br>
            <a:r>
              <a:rPr lang="pl-PL" dirty="0"/>
              <a:t>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05A13C-D10E-4910-918B-2219D0C6D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sz="2200" dirty="0"/>
              <a:t>niektóre dzieci czują zaciekawienie, a nawet radość z powodu tego, że mogą zostać w domu,</a:t>
            </a:r>
          </a:p>
          <a:p>
            <a:r>
              <a:rPr lang="pl-PL" sz="2200" dirty="0"/>
              <a:t>część dzieci początkowo czuła radość ale teraz pojawia się znudzenie, niechęć do nauki, bunt przed ograniczeniami, napady złości a nawet agresja,</a:t>
            </a:r>
          </a:p>
          <a:p>
            <a:r>
              <a:rPr lang="pl-PL" sz="2200" dirty="0"/>
              <a:t>niektóre dzieci od początku czują lęk, niepokój, trudno im odnaleźć się w </a:t>
            </a:r>
            <a:r>
              <a:rPr lang="pl-PL" sz="2200"/>
              <a:t>nowej sytuacji,</a:t>
            </a:r>
            <a:endParaRPr lang="pl-PL" sz="2200" dirty="0"/>
          </a:p>
          <a:p>
            <a:r>
              <a:rPr lang="pl-PL" sz="2200" dirty="0"/>
              <a:t>zastanów się jak czuje się Twoje dziecko?</a:t>
            </a:r>
          </a:p>
        </p:txBody>
      </p:sp>
    </p:spTree>
    <p:extLst>
      <p:ext uri="{BB962C8B-B14F-4D97-AF65-F5344CB8AC3E}">
        <p14:creationId xmlns:p14="http://schemas.microsoft.com/office/powerpoint/2010/main" val="3259887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AE36E7-9A42-4C5E-AF28-EEAC1EA5D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Każde dziecko jest inne !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CC5AAE6-6D56-4C3E-8C93-1C4C3B6A1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dlatego uważnie obserwuj swoje dziecko, rozmawiaj z nim - na samopoczucie dzieci ma wpływ wiele czynników: informacje medialne, ograniczenie kontaktu z bliskimi osobami, mniejszy kontakt z rówieśnikami, konieczność nauki w domu (nauka w domu może być fascynująca ale może też być frustrująca bez atmosfery szkolnej, rozmów z innymi dziećmi, wspólnych zabaw, współpracy, wielu okazji do śmiechu) i wiele innych</a:t>
            </a:r>
          </a:p>
          <a:p>
            <a:r>
              <a:rPr lang="pl-PL" dirty="0"/>
              <a:t> zaakceptuj uczucia swojego dziecka nawet jeśli są trudne i odmienne od twoich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4532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97BC2B-E8BC-4634-8D53-7060667E9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142" y="618518"/>
            <a:ext cx="10432269" cy="1478570"/>
          </a:xfrm>
        </p:spPr>
        <p:txBody>
          <a:bodyPr>
            <a:normAutofit fontScale="90000"/>
          </a:bodyPr>
          <a:lstStyle/>
          <a:p>
            <a:r>
              <a:rPr lang="pl-PL" dirty="0"/>
              <a:t>Uczucia dziecka są bardzo ważne Nie bagatelizuj ich</a:t>
            </a:r>
            <a:br>
              <a:rPr lang="pl-PL" dirty="0"/>
            </a:br>
            <a:r>
              <a:rPr lang="pl-PL" dirty="0"/>
              <a:t>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FC3AA9-4F6F-4777-A521-11A70C9BE0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96538"/>
            <a:ext cx="9905999" cy="5320146"/>
          </a:xfrm>
        </p:spPr>
        <p:txBody>
          <a:bodyPr>
            <a:normAutofit fontScale="92500"/>
          </a:bodyPr>
          <a:lstStyle/>
          <a:p>
            <a:r>
              <a:rPr lang="pl-PL" dirty="0"/>
              <a:t>Czasami zdarza się, że rodzice chcąc pokazać dzieciom, że nie dzieje się nic złego bagatelizują ich uczucia: „nie płacz, nic się nie dzieje”, „taki duży chłopiec nie powinien płakać”. Taka reakcja na uczucia dziecka nie sprawi, że będzie ono radosne i spokojne – nadal będzie odczuwać smutek, strach, niepokój – ale będzie to przed Tobą ukrywać.</a:t>
            </a:r>
          </a:p>
          <a:p>
            <a:r>
              <a:rPr lang="pl-PL" dirty="0"/>
              <a:t>Uczucia, które dziecko stłumi nie znikną, ale będą rosły w siłę i znajdą w ujście w postaci np. wybuchu złości w czasie odrabiania lekcji, agresji wobec rodzeństwa czy trudnościach w zaśnięciu.</a:t>
            </a:r>
          </a:p>
          <a:p>
            <a:r>
              <a:rPr lang="pl-PL" dirty="0"/>
              <a:t>Jeśli dziecko jest wystraszone, płacze, ma problem z zaśnięciem ważne jest by potwierdzić jego uczucia „widzę że jesteś smutny/smutna może o tym porozmawiamy?”. Jeżeli dziecko nie jest gotowe na rozmowę nie wywieraj presji. Pozwól dziecku wybrać moment kiedy i o czym będzie chciało rozmawiać.</a:t>
            </a:r>
          </a:p>
        </p:txBody>
      </p:sp>
    </p:spTree>
    <p:extLst>
      <p:ext uri="{BB962C8B-B14F-4D97-AF65-F5344CB8AC3E}">
        <p14:creationId xmlns:p14="http://schemas.microsoft.com/office/powerpoint/2010/main" val="2306142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B75F2B-1ADF-4794-80C4-5C37065CE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827897"/>
          </a:xfrm>
        </p:spPr>
        <p:txBody>
          <a:bodyPr>
            <a:normAutofit/>
          </a:bodyPr>
          <a:lstStyle/>
          <a:p>
            <a:r>
              <a:rPr lang="pl-PL" sz="4800" dirty="0"/>
              <a:t>Rozmawiaj !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1ACDA75-54D5-48B1-B96B-ADFFFC9A85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446415"/>
            <a:ext cx="9905999" cy="5237018"/>
          </a:xfrm>
        </p:spPr>
        <p:txBody>
          <a:bodyPr>
            <a:normAutofit fontScale="85000" lnSpcReduction="10000"/>
          </a:bodyPr>
          <a:lstStyle/>
          <a:p>
            <a:r>
              <a:rPr lang="pl-PL" dirty="0"/>
              <a:t>Staraj się zaspokajać ciekawość dzieci informacjami, wykorzystaj ich ciekawość do zwiększenia wiedzy dotyczącej ochrony przed wirusami. Jeśli dziecko zadaje pytania- odpowiadaj. Możliwość zadawania pytań i twoje odpowiedzi zwiększają poczucie bezpieczeństwa u dziecka.</a:t>
            </a:r>
          </a:p>
          <a:p>
            <a:r>
              <a:rPr lang="pl-PL" dirty="0"/>
              <a:t>Staraj się jednak by informacje przez Ciebie podawane nie nasilały lęku (ogranicz  informacje o charakterze sensacji medialnych czy dramatycznych doniesień np. o kolejnych ofiarach śmiertelnych).</a:t>
            </a:r>
          </a:p>
          <a:p>
            <a:r>
              <a:rPr lang="pl-PL" dirty="0"/>
              <a:t>Media bombardują nas negatywnymi informacjami. Niewskazane jest nadmierne oglądanie przez dziecko mediów (telewizji, </a:t>
            </a:r>
            <a:r>
              <a:rPr lang="pl-PL" dirty="0" err="1"/>
              <a:t>internetu</a:t>
            </a:r>
            <a:r>
              <a:rPr lang="pl-PL" dirty="0"/>
              <a:t>, radia), bo zwiększają one poczucie zagrożenia. Pamiętaj, że nie wszystko co słyszymy o wirusie jest prawdą – rozmawiając z dzieckiem opieraj się na zaufanych źródłach (Ministerstwo Zdrowia, Sanepid, WHO).</a:t>
            </a:r>
          </a:p>
          <a:p>
            <a:r>
              <a:rPr lang="pl-PL" dirty="0"/>
              <a:t>Możesz skorzystać z materiałów przygotowanych z myślą o dzieciach (wiele wydawnictw przygotowało bezpłatne książeczki i ulotki dotyczące </a:t>
            </a:r>
            <a:r>
              <a:rPr lang="pl-PL" dirty="0" err="1"/>
              <a:t>koronawirusa</a:t>
            </a:r>
            <a:r>
              <a:rPr lang="pl-PL" dirty="0"/>
              <a:t> dla dzieci)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5229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4D1343-E246-4AC3-8DC3-B2D33B784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927649"/>
          </a:xfrm>
        </p:spPr>
        <p:txBody>
          <a:bodyPr>
            <a:normAutofit fontScale="90000"/>
          </a:bodyPr>
          <a:lstStyle/>
          <a:p>
            <a:r>
              <a:rPr lang="pl-PL" dirty="0"/>
              <a:t>Każdy z nas doświadcza nieprzyjemnych uczuć</a:t>
            </a:r>
            <a:br>
              <a:rPr lang="pl-PL" dirty="0"/>
            </a:br>
            <a:r>
              <a:rPr lang="pl-PL" dirty="0"/>
              <a:t>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2E3495-1032-4B99-B0F9-B92C806D5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147156"/>
            <a:ext cx="9905999" cy="5536277"/>
          </a:xfrm>
        </p:spPr>
        <p:txBody>
          <a:bodyPr>
            <a:normAutofit fontScale="85000" lnSpcReduction="10000"/>
          </a:bodyPr>
          <a:lstStyle/>
          <a:p>
            <a:r>
              <a:rPr lang="pl-PL" dirty="0"/>
              <a:t>Ograniczenia, które są spowodowane pandemią w znacznym stopniu zdezorganizowały życie wielu ludziom. Konieczność pracy zdalnej, nauki w domu, ograniczenia możliwości realizacji swoich pasji, uprawiania sportu, spotkań z przyjaciółmi, utrata pracy, strach przed chorobą- wszystko to dotyka zarówno nas, dorosłych jak i dzieci. Każdy z nas mimo poczucia wagi sytuacji odczuwa żal za tym co traci.</a:t>
            </a:r>
          </a:p>
          <a:p>
            <a:r>
              <a:rPr lang="pl-PL" dirty="0"/>
              <a:t>Postaraj się znaleźć takie formy spędzania czasu wolnego, które pozwolą tobie i dzieciom czerpać radość i satysfakcję. Nie wiemy jak długo potrwa pandemia, dlatego ważne jest żeby zadbać o swój komfort psychiczny. Zaplanujcie wieczory filmowe lub turniej planszówek a może rodzinne karaoke? </a:t>
            </a:r>
          </a:p>
          <a:p>
            <a:r>
              <a:rPr lang="pl-PL" dirty="0"/>
              <a:t>Utrzymuj kontakt z ważnymi dla ciebie osobami, wsparcie bliskich jest teraz szczególnie ważne. </a:t>
            </a:r>
          </a:p>
          <a:p>
            <a:r>
              <a:rPr lang="pl-PL" dirty="0"/>
              <a:t>Trudno jest zrozumieć i zaakceptować ograniczenia. Zwłaszcza nastolatkom, którzy dużą wagę przywiązują do swobody trudno może być odnaleźć się w aktualnej sytuacji. Tłumacz dziecku dlaczego tak się dzieje (z czego wynikają decyzje instytucji i rządu), wspólnie szukajcie rozwiązań i kompromisów.</a:t>
            </a:r>
          </a:p>
        </p:txBody>
      </p:sp>
    </p:spTree>
    <p:extLst>
      <p:ext uri="{BB962C8B-B14F-4D97-AF65-F5344CB8AC3E}">
        <p14:creationId xmlns:p14="http://schemas.microsoft.com/office/powerpoint/2010/main" val="2936245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9A9095-9DE9-4E76-B407-4467C4D72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Proponuj dzieciom sposoby radzenia sobie z nieprzyjemnymi uczuciami</a:t>
            </a:r>
            <a:br>
              <a:rPr lang="pl-PL" dirty="0"/>
            </a:br>
            <a:r>
              <a:rPr lang="pl-PL" dirty="0"/>
              <a:t>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F930077-CA69-4549-AD16-3B26D1811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629295"/>
            <a:ext cx="9905999" cy="4971010"/>
          </a:xfrm>
        </p:spPr>
        <p:txBody>
          <a:bodyPr>
            <a:normAutofit/>
          </a:bodyPr>
          <a:lstStyle/>
          <a:p>
            <a:r>
              <a:rPr lang="pl-PL" dirty="0"/>
              <a:t>Rozmawiaj z dzieckiem o tym, co można robić, żeby poradzić sobie z trudnymi emocjami. Opowiedz mu o tym, jak Ty radzisz sobie, gdy coś cię niepokoi. Zapytaj dziecko, co do tej pory pomagało mu radzić sobie ze strachem czy smutkiem w różnych sytuacjach. Wspólnie szukajcie aktywności, które poprawią samopoczucie (rysowanie, zabawa, gra planszowa, czytanie książek, obejrzenie filmu, wspólne gotowanie itp.).</a:t>
            </a:r>
          </a:p>
          <a:p>
            <a:r>
              <a:rPr lang="pl-PL" dirty="0"/>
              <a:t>Niezwykle cennym sprzymierzeńcem w radzeniu sobie z negatywnymi emocjami jest ruch. Mimo ograniczenia wyjść z domu zadbaj o to by dziecko miało codzienną porcję ruchu (zaproponuj mu zabawy siłowe, taniec, jogę- w </a:t>
            </a:r>
            <a:r>
              <a:rPr lang="pl-PL" dirty="0" err="1"/>
              <a:t>internecie</a:t>
            </a:r>
            <a:r>
              <a:rPr lang="pl-PL" dirty="0"/>
              <a:t> jest obecnie wiele bezpłatnych propozycji ćwiczeń dla dzieci).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79857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4D95B974-6517-492D-BA61-F4B952523265}"/>
              </a:ext>
            </a:extLst>
          </p:cNvPr>
          <p:cNvSpPr/>
          <p:nvPr/>
        </p:nvSpPr>
        <p:spPr>
          <a:xfrm>
            <a:off x="1047404" y="197346"/>
            <a:ext cx="1040753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600" dirty="0"/>
              <a:t>1.Przyjrzyjcie się uważnie swoim dzieciom - Co robią? </a:t>
            </a:r>
          </a:p>
          <a:p>
            <a:r>
              <a:rPr lang="pl-PL" sz="2600" dirty="0"/>
              <a:t>2. Włączcie dzieci do domowych obowiązków. </a:t>
            </a:r>
          </a:p>
          <a:p>
            <a:r>
              <a:rPr lang="pl-PL" sz="2600" dirty="0"/>
              <a:t>3. Nauczcie dzieci krok po kroku pewnych codziennych czynności.</a:t>
            </a:r>
          </a:p>
          <a:p>
            <a:r>
              <a:rPr lang="pl-PL" sz="2600" dirty="0"/>
              <a:t>4. Włączcie ich do wspólnego przygotowywania posiłków.  </a:t>
            </a:r>
          </a:p>
          <a:p>
            <a:r>
              <a:rPr lang="pl-PL" sz="2600" dirty="0"/>
              <a:t>5. Obejrzyjcie razem film. Niech dziecko zaproponuje Wam jakiś tytuł i wspólnie obejrzyjcie go, nawet jeśli wydaje Wam się dziecinny, naiwny, nieciekawy.</a:t>
            </a:r>
          </a:p>
          <a:p>
            <a:r>
              <a:rPr lang="pl-PL" sz="2600" dirty="0"/>
              <a:t>6. Czytajcie wspólnie książki.  </a:t>
            </a:r>
          </a:p>
          <a:p>
            <a:r>
              <a:rPr lang="pl-PL" sz="2600" dirty="0"/>
              <a:t>7. Posłuchajcie razem muzyki. Niech wasze dzieci puszczą Wam swoje ulubione piosenki, a Wy podzielcie się z nimi swoimi przebojami. </a:t>
            </a:r>
          </a:p>
          <a:p>
            <a:r>
              <a:rPr lang="pl-PL" sz="2600" dirty="0"/>
              <a:t>8. Pooglądajcie stare zdjęcia. Będzie to świetny czas na wspominanie, opowieści o przeżytych przygodach, ale też na snucie planów na przyszłość. </a:t>
            </a:r>
          </a:p>
          <a:p>
            <a:r>
              <a:rPr lang="pl-PL" sz="2600" dirty="0"/>
              <a:t>9. Pograjcie w „planszówki”. Jest wiele gier, które sprawiają frajdę nawet dorosłym (np. </a:t>
            </a:r>
            <a:r>
              <a:rPr lang="pl-PL" sz="2600" dirty="0" err="1"/>
              <a:t>monopoly</a:t>
            </a:r>
            <a:r>
              <a:rPr lang="pl-PL" sz="2600" dirty="0"/>
              <a:t>, scrabble, </a:t>
            </a:r>
            <a:r>
              <a:rPr lang="pl-PL" sz="2600" dirty="0" err="1"/>
              <a:t>dobble</a:t>
            </a:r>
            <a:r>
              <a:rPr lang="pl-PL" sz="2600" dirty="0"/>
              <a:t>, </a:t>
            </a:r>
            <a:r>
              <a:rPr lang="pl-PL" sz="2600" dirty="0" err="1"/>
              <a:t>speed</a:t>
            </a:r>
            <a:r>
              <a:rPr lang="pl-PL" sz="2600" dirty="0"/>
              <a:t> </a:t>
            </a:r>
            <a:r>
              <a:rPr lang="pl-PL" sz="2600" dirty="0" err="1"/>
              <a:t>cups</a:t>
            </a:r>
            <a:r>
              <a:rPr lang="pl-PL" sz="2600" dirty="0"/>
              <a:t>, 5 sekund, a nawet zwykłe karty). Można też pograć w </a:t>
            </a:r>
            <a:r>
              <a:rPr lang="pl-PL" sz="2600" dirty="0" err="1"/>
              <a:t>kóło</a:t>
            </a:r>
            <a:r>
              <a:rPr lang="pl-PL" sz="2600" dirty="0"/>
              <a:t> – krzyżyk, państwa – miasta. </a:t>
            </a:r>
          </a:p>
          <a:p>
            <a:r>
              <a:rPr lang="pl-PL" sz="2600" dirty="0"/>
              <a:t> 10. Możecie też wspólnie poćwiczyć.</a:t>
            </a:r>
          </a:p>
        </p:txBody>
      </p:sp>
    </p:spTree>
    <p:extLst>
      <p:ext uri="{BB962C8B-B14F-4D97-AF65-F5344CB8AC3E}">
        <p14:creationId xmlns:p14="http://schemas.microsoft.com/office/powerpoint/2010/main" val="145817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wód">
  <a:themeElements>
    <a:clrScheme name="Obwód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Obwód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bwód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Motyw pakietu Offic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FED04C-AD43-4E06-AD63-36D8B5E83787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40262f94-9f35-4ac3-9a90-690165a166b7"/>
    <ds:schemaRef ds:uri="a4f35948-e619-41b3-aa29-22878b09cfd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DEB5BEE-6806-4BF1-A9A7-4B4A72C0C6E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710C29-A897-44AD-9F83-BE5F874C2A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TM04033919[[fn=Obwód]]</Template>
  <TotalTime>53</TotalTime>
  <Words>1124</Words>
  <Application>Microsoft Office PowerPoint</Application>
  <PresentationFormat>Panoramiczny</PresentationFormat>
  <Paragraphs>43</Paragraphs>
  <Slides>10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Tw Cen MT</vt:lpstr>
      <vt:lpstr>Obwód</vt:lpstr>
      <vt:lpstr>JAK POMÓC DZIECKU radzić sobie ze stresem  i trudnymi emocjami w czasie pandemii </vt:lpstr>
      <vt:lpstr>Prezentacja programu PowerPoint</vt:lpstr>
      <vt:lpstr>Reakcja Dzieci na aktualną sytuację :  </vt:lpstr>
      <vt:lpstr>Każde dziecko jest inne !</vt:lpstr>
      <vt:lpstr>Uczucia dziecka są bardzo ważne Nie bagatelizuj ich  </vt:lpstr>
      <vt:lpstr>Rozmawiaj !</vt:lpstr>
      <vt:lpstr>Każdy z nas doświadcza nieprzyjemnych uczuć  </vt:lpstr>
      <vt:lpstr>Proponuj dzieciom sposoby radzenia sobie z nieprzyjemnymi uczuciami  </vt:lpstr>
      <vt:lpstr>Prezentacja programu PowerPoint</vt:lpstr>
      <vt:lpstr>Szukaj pomocy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POMÓC DZIECKU radzić sobie ze stresem i trudnymi emocjami w czasie epidemii</dc:title>
  <dc:creator>Mati</dc:creator>
  <cp:lastModifiedBy>Mati</cp:lastModifiedBy>
  <cp:revision>8</cp:revision>
  <dcterms:created xsi:type="dcterms:W3CDTF">2020-04-15T15:26:32Z</dcterms:created>
  <dcterms:modified xsi:type="dcterms:W3CDTF">2020-04-16T09:56:14Z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74065700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